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hyperlink" Target="https://www.anthropic.com/news/projects#:~:text=people%20and%20meaningfully%20enhance%20their,can%20enable%20idea%20generation%2C%20more" TargetMode="External"/><Relationship Id="rId3" Type="http://schemas.openxmlformats.org/officeDocument/2006/relationships/hyperlink" Target="https://www.anthropic.com/news/projects#:~:text=outperforms%20its%20peers%20on%20a,insights%20to%20enhance%20Claude%E2%80%99s%20effectiveness" TargetMode="External"/><Relationship Id="rId4" Type="http://schemas.openxmlformats.org/officeDocument/2006/relationships/hyperlink" Target="https://www.anthropic.com/news/projects#:~:text=Projects%20allow%20you%20to%20ground,queries%20like%20a%20data%20analyst" TargetMode="External"/><Relationship Id="rId5" Type="http://schemas.openxmlformats.org/officeDocument/2006/relationships/hyperlink" Target="https://www.anthropic.com/news/projects#:~:text=Spark%20inspiration%20through%20sharing" TargetMode="External"/><Relationship Id="rId6" Type="http://schemas.openxmlformats.org/officeDocument/2006/relationships/hyperlink" Target="https://www.anthropic.com/news/projects#:~:text=The%20future%20of%20work%20with,Claude" TargetMode="External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hyperlink" Target="https://zapier.com/blog/gemini-gems/#:~:text=Gemini%20Gems%20solve%20this%20problem,get%20in%20on%20the%20action" TargetMode="External"/><Relationship Id="rId3" Type="http://schemas.openxmlformats.org/officeDocument/2006/relationships/hyperlink" Target="https://zapier.com/blog/gemini-gems/#:~:text=6,tweak%20the%20instructions%20for%20you" TargetMode="External"/><Relationship Id="rId4" Type="http://schemas.openxmlformats.org/officeDocument/2006/relationships/hyperlink" Target="https://zapier.com/blog/gemini-gems/#:~:text=,account%20to%20create%20a%20Gem" TargetMode="External"/><Relationship Id="rId5" Type="http://schemas.openxmlformats.org/officeDocument/2006/relationships/hyperlink" Target="https://zapier.com/blog/gemini-gems/#:~:text=Gemini%20Gems%20are%20custom%20versions,consult%20every%20time%20it%20responds" TargetMode="External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hyperlink" Target="https://learnprompting.org/blog/how-to-use-openai-chatgpt-projects#:~:text=ChatGPT%E2%80%99s%20new%20Projects%20feature%20helps,work%20in%20a%20dedicated%20workspace" TargetMode="External"/><Relationship Id="rId3" Type="http://schemas.openxmlformats.org/officeDocument/2006/relationships/hyperlink" Target="https://learnprompting.org/blog/how-to-use-openai-chatgpt-projects#:~:text=How%20to%20Access%20ChatGPT%20Projects" TargetMode="External"/><Relationship Id="rId4" Type="http://schemas.openxmlformats.org/officeDocument/2006/relationships/hyperlink" Target="https://learnprompting.org/blog/how-to-use-openai-chatgpt-projects#:~:text=Feature%201%3A%20Organize%20Your%20Chats,into%20Folders" TargetMode="External"/><Relationship Id="rId5" Type="http://schemas.openxmlformats.org/officeDocument/2006/relationships/hyperlink" Target="https://learnprompting.org/blog/how-to-use-openai-chatgpt-projects#:~:text=Feature%202%3A%20Add%20Files%20and,Custom%20Instructions" TargetMode="External"/><Relationship Id="rId6" Type="http://schemas.openxmlformats.org/officeDocument/2006/relationships/hyperlink" Target="https://learnprompting.org/blog/how-to-use-openai-chatgpt-projects#:~:text=Feature%203%3A%20Centralized%20Workspace%20for,Complex%20Tasks" TargetMode="External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hyperlink" Target="https://mitsloanedtech.mit.edu/ai/tools/custom-gpts-at-mit-sloan-a-comprehensive-guide/#:~:text=Custom%20GPTs%20are%20helpful%20artificial,insights%20into%20a%20particular%20field" TargetMode="External"/><Relationship Id="rId5" Type="http://schemas.openxmlformats.org/officeDocument/2006/relationships/hyperlink" Target="https://mitsloanedtech.mit.edu/ai/tools/custom-gpts-at-mit-sloan-a-comprehensive-guide/#:~:text=1,base%20model%20is%20less%20strong" TargetMode="External"/><Relationship Id="rId6" Type="http://schemas.openxmlformats.org/officeDocument/2006/relationships/hyperlink" Target="https://mitsloanedtech.mit.edu/ai/tools/custom-gpts-at-mit-sloan-a-comprehensive-guide/#:~:text=Collect%20and%20add%20the%20data,into%20a%20GPT%E2%80%99s%20knowledge%20base" TargetMode="External"/><Relationship Id="rId7" Type="http://schemas.openxmlformats.org/officeDocument/2006/relationships/hyperlink" Target="https://mitsloanedtech.mit.edu/ai/tools/custom-gpts-at-mit-sloan-a-comprehensive-guide/#:~:text=Step%202%3A%20Interface%20with%20the,GPT%20builder" TargetMode="External"/><Relationship Id="rId8" Type="http://schemas.openxmlformats.org/officeDocument/2006/relationships/hyperlink" Target="https://mitsloanedtech.mit.edu/ai/tools/custom-gpts-at-mit-sloan-a-comprehensive-guide/#:~:text=Below%20the%20knowledge%20section%2C%20users,generation%2C%20or%20the%20code%20interpreter" TargetMode="External"/><Relationship Id="rId9" Type="http://schemas.openxmlformats.org/officeDocument/2006/relationships/hyperlink" Target="https://mitsloanedtech.mit.edu/ai/tools/custom-gpts-at-mit-sloan-a-comprehensive-guide/#:~:text=Note%3A%20Anyone%20using%20the%20GPT,in%20the%20GPT%E2%80%99s%20knowledge%20base" TargetMode="External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hyperlink" Target="https://www.anthropic.com/news/projects#:~:text=outperforms%20its%20peers%20on%20a,insights%20to%20enhance%20Claude%E2%80%99s%20effectiveness" TargetMode="External"/><Relationship Id="rId2" Type="http://schemas.openxmlformats.org/officeDocument/2006/relationships/hyperlink" Target="https://learnprompting.org/blog/how-to-use-openai-chatgpt-projects#:~:text=ChatGPT%E2%80%99s%20new%20Projects%20feature%20helps,work%20in%20a%20dedicated%20workspace" TargetMode="External"/><Relationship Id="rId3" Type="http://schemas.openxmlformats.org/officeDocument/2006/relationships/hyperlink" Target="https://zapier.com/blog/gemini-gems/#:~:text=Gemini%20Gems%20solve%20this%20problem,get%20in%20on%20the%20action" TargetMode="External"/><Relationship Id="rId4" Type="http://schemas.openxmlformats.org/officeDocument/2006/relationships/hyperlink" Target="https://mitsloanedtech.mit.edu/ai/tools/custom-gpts-at-mit-sloan-a-comprehensive-guide/#:~:text=1,base%20model%20is%20less%20strong" TargetMode="External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hyperlink" Target="https://www.anthropic.com/news/projects#:~:text=people%20and%20meaningfully%20enhance%20their,can%20enable%20idea%20generation%2C%20more" TargetMode="External"/><Relationship Id="rId2" Type="http://schemas.openxmlformats.org/officeDocument/2006/relationships/hyperlink" Target="https://zapier.com/blog/gemini-gems/#:~:text=Gemini%20Gems%20solve%20this%20problem,get%20in%20on%20the%20action" TargetMode="External"/><Relationship Id="rId3" Type="http://schemas.openxmlformats.org/officeDocument/2006/relationships/hyperlink" Target="https://learnprompting.org/blog/how-to-use-openai-chatgpt-projects#:~:text=ChatGPT%E2%80%99s%20new%20Projects%20feature%20helps,work%20in%20a%20dedicated%20workspace" TargetMode="External"/><Relationship Id="rId4" Type="http://schemas.openxmlformats.org/officeDocument/2006/relationships/hyperlink" Target="https://mitsloanedtech.mit.edu/ai/tools/custom-gpts-at-mit-sloan-a-comprehensive-guide/#:~:text=Custom%20GPTs%20are%20helpful%20artificial,insights%20into%20a%20particular%20field" TargetMode="External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463040"/>
            <a:ext cx="475488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Tools: Projects, Gems &amp; Custom GPTs
</a:t>
            </a:r>
            <a:pPr indent="0" marL="0">
              <a:buNone/>
            </a:pPr>
            <a:r>
              <a:rPr lang="en-US" sz="1400" i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Feature Comparison &amp; Use Cases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457200" y="4114800"/>
            <a:ext cx="3200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August 12, 2025</a:t>
            </a:r>
            <a:endParaRPr lang="en-US" sz="1200" dirty="0"/>
          </a:p>
        </p:txBody>
      </p:sp>
      <p:pic>
        <p:nvPicPr>
          <p:cNvPr id="4" name="Image 0" descr="/home/oai/share/cached_assets_used/title_image_cropped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959" y="457200"/>
            <a:ext cx="2101602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Claude Projects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274320" y="1097280"/>
            <a:ext cx="4754880" cy="3291840"/>
          </a:xfrm>
          <a:prstGeom prst="roundRect">
            <a:avLst>
              <a:gd name="adj" fmla="val 2778"/>
            </a:avLst>
          </a:prstGeom>
          <a:solidFill>
            <a:srgbClr val="F7FAFD"/>
          </a:solidFill>
          <a:ln w="12700">
            <a:solidFill>
              <a:srgbClr val="D3E3F3"/>
            </a:solidFill>
            <a:prstDash val="solid"/>
          </a:ln>
        </p:spPr>
        <p:txBody>
          <a:bodyPr/>
          <a:p/>
        </p:txBody>
      </p:sp>
      <p:sp>
        <p:nvSpPr>
          <p:cNvPr id="4" name="Text 2"/>
          <p:cNvSpPr/>
          <p:nvPr/>
        </p:nvSpPr>
        <p:spPr>
          <a:xfrm>
            <a:off x="457200" y="1280160"/>
            <a:ext cx="438912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Organize chats &amp; knowledge into projects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200K-token context window (~500 pages) for documents, code &amp; transcripts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 instructions per project tailor responses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Share snapshots &amp; activity feed to inspire teammates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&amp; chats not used for training without explicit consent</a:t>
            </a:r>
            <a:endParaRPr lang="en-US" sz="1200" dirty="0"/>
          </a:p>
        </p:txBody>
      </p:sp>
      <p:pic>
        <p:nvPicPr>
          <p:cNvPr id="5" name="Image 0" descr="/home/oai/share/cached_assets_used/claude_projects.png">    </p:cNvPr>
          <p:cNvPicPr>
            <a:picLocks noChangeAspect="1"/>
          </p:cNvPicPr>
          <p:nvPr/>
        </p:nvPicPr>
        <p:blipFill>
          <a:blip r:embed="rId1"/>
          <a:srcRect l="10784" r="10784" t="0" b="0"/>
          <a:stretch/>
        </p:blipFill>
        <p:spPr>
          <a:xfrm>
            <a:off x="5486400" y="1188720"/>
            <a:ext cx="3657600" cy="310896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57200" y="47777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2"/>
              </a:rPr>
              <a:t>[1]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3"/>
              </a:rPr>
              <a:t>[2]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4"/>
              </a:rPr>
              <a:t>[3]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5"/>
              </a:rPr>
              <a:t>[4]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6"/>
              </a:rPr>
              <a:t>[5]</a:t>
            </a:r>
            <a:endParaRPr lang="en-US" sz="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Gemini Gems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274320" y="1097280"/>
            <a:ext cx="4754880" cy="3291840"/>
          </a:xfrm>
          <a:prstGeom prst="roundRect">
            <a:avLst>
              <a:gd name="adj" fmla="val 2778"/>
            </a:avLst>
          </a:prstGeom>
          <a:solidFill>
            <a:srgbClr val="F7FAFD"/>
          </a:solidFill>
          <a:ln w="12700">
            <a:solidFill>
              <a:srgbClr val="D3E3F3"/>
            </a:solidFill>
            <a:prstDash val="solid"/>
          </a:ln>
        </p:spPr>
        <p:txBody>
          <a:bodyPr/>
          <a:p/>
        </p:txBody>
      </p:sp>
      <p:sp>
        <p:nvSpPr>
          <p:cNvPr id="4" name="Text 2"/>
          <p:cNvSpPr/>
          <p:nvPr/>
        </p:nvSpPr>
        <p:spPr>
          <a:xfrm>
            <a:off x="457200" y="1280160"/>
            <a:ext cx="457200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 custom chatbots with your own instructions &amp; knowledge files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Define instructions &amp; upload files; test and refine with Gem builder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Requires a Google account; create/edit on web only; not available for Live or image generation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Example: marketing expert Gem referencing brand guidelines for research &amp; brainstorming</a:t>
            </a:r>
            <a:endParaRPr lang="en-US" sz="1200" dirty="0"/>
          </a:p>
        </p:txBody>
      </p:sp>
      <p:pic>
        <p:nvPicPr>
          <p:cNvPr id="5" name="Image 0" descr="/home/oai/share/cached_assets_used/gemini_gem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9360" y="1280160"/>
            <a:ext cx="1828800" cy="27432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57200" y="47777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2"/>
              </a:rPr>
              <a:t>[6]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3"/>
              </a:rPr>
              <a:t>[7]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4"/>
              </a:rPr>
              <a:t>[8]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5"/>
              </a:rPr>
              <a:t>[9]</a:t>
            </a:r>
            <a:endParaRPr lang="en-US" sz="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 Projects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274320" y="1097280"/>
            <a:ext cx="4754880" cy="3291840"/>
          </a:xfrm>
          <a:prstGeom prst="roundRect">
            <a:avLst>
              <a:gd name="adj" fmla="val 2778"/>
            </a:avLst>
          </a:prstGeom>
          <a:solidFill>
            <a:srgbClr val="F7FAFD"/>
          </a:solidFill>
          <a:ln w="12700">
            <a:solidFill>
              <a:srgbClr val="D3E3F3"/>
            </a:solidFill>
            <a:prstDash val="solid"/>
          </a:ln>
        </p:spPr>
        <p:txBody>
          <a:bodyPr/>
          <a:p/>
        </p:txBody>
      </p:sp>
      <p:sp>
        <p:nvSpPr>
          <p:cNvPr id="4" name="Text 2"/>
          <p:cNvSpPr/>
          <p:nvPr/>
        </p:nvSpPr>
        <p:spPr>
          <a:xfrm>
            <a:off x="457200" y="1280160"/>
            <a:ext cx="457200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Organize AI-assisted work into dedicated projects with chats, files &amp; instructions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Available for Plus, Pro &amp; Teams; view-only on mobile; full support on web &amp; Windows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 a project: open ChatGPT, click “+”; drag existing chats or start new ones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 files &amp; custom instructions to guide responses; set tone or citation style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Centralize tools (Canvas, voice mode &amp; search) to keep drafts, research &amp; final versions linked</a:t>
            </a:r>
            <a:endParaRPr lang="en-US" sz="1200" dirty="0"/>
          </a:p>
        </p:txBody>
      </p:sp>
      <p:pic>
        <p:nvPicPr>
          <p:cNvPr id="5" name="Image 0" descr="/home/oai/share/cached_assets_used/chatgpt_project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1493520"/>
            <a:ext cx="3474720" cy="23164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57200" y="47777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2"/>
              </a:rPr>
              <a:t>[10]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3"/>
              </a:rPr>
              <a:t>[11]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4"/>
              </a:rPr>
              <a:t>[12]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5"/>
              </a:rPr>
              <a:t>[13]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6"/>
              </a:rPr>
              <a:t>[14]</a:t>
            </a:r>
            <a:endParaRPr lang="en-US" sz="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 GPTs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274320" y="1280160"/>
            <a:ext cx="2377440" cy="1005840"/>
          </a:xfrm>
          <a:prstGeom prst="roundRect">
            <a:avLst>
              <a:gd name="adj" fmla="val 9091"/>
            </a:avLst>
          </a:prstGeom>
          <a:solidFill>
            <a:srgbClr val="F7FAFD"/>
          </a:solidFill>
          <a:ln w="12700">
            <a:solidFill>
              <a:srgbClr val="D3E3F3"/>
            </a:solidFill>
            <a:prstDash val="solid"/>
          </a:ln>
        </p:spPr>
        <p:txBody>
          <a:bodyPr/>
          <a:p/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1444752"/>
            <a:ext cx="320040" cy="3200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77240" y="1417320"/>
            <a:ext cx="1874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30A18"/>
                </a:solidFill>
              </a:rPr>
              <a:t>Base model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411480" y="1783080"/>
            <a:ext cx="2103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30A18"/>
                </a:solidFill>
              </a:rPr>
              <a:t>Starts from a pre‑trained ChatGPT base</a:t>
            </a:r>
            <a:endParaRPr lang="en-US" sz="800" dirty="0"/>
          </a:p>
        </p:txBody>
      </p:sp>
      <p:sp>
        <p:nvSpPr>
          <p:cNvPr id="7" name="Shape 4"/>
          <p:cNvSpPr/>
          <p:nvPr/>
        </p:nvSpPr>
        <p:spPr>
          <a:xfrm>
            <a:off x="2788920" y="1280160"/>
            <a:ext cx="2377440" cy="1005840"/>
          </a:xfrm>
          <a:prstGeom prst="roundRect">
            <a:avLst>
              <a:gd name="adj" fmla="val 9091"/>
            </a:avLst>
          </a:prstGeom>
          <a:solidFill>
            <a:srgbClr val="F7FAFD"/>
          </a:solidFill>
          <a:ln w="12700">
            <a:solidFill>
              <a:srgbClr val="D3E3F3"/>
            </a:solidFill>
            <a:prstDash val="solid"/>
          </a:ln>
        </p:spPr>
        <p:txBody>
          <a:bodyPr/>
          <a:p/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0" y="1444752"/>
            <a:ext cx="320040" cy="320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291840" y="1417320"/>
            <a:ext cx="1874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30A18"/>
                </a:solidFill>
              </a:rPr>
              <a:t>Custom instructions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2926080" y="1783080"/>
            <a:ext cx="2103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30A18"/>
                </a:solidFill>
              </a:rPr>
              <a:t>Define behaviour without code</a:t>
            </a:r>
            <a:endParaRPr lang="en-US" sz="800" dirty="0"/>
          </a:p>
        </p:txBody>
      </p:sp>
      <p:sp>
        <p:nvSpPr>
          <p:cNvPr id="11" name="Shape 7"/>
          <p:cNvSpPr/>
          <p:nvPr/>
        </p:nvSpPr>
        <p:spPr>
          <a:xfrm>
            <a:off x="5303520" y="1280160"/>
            <a:ext cx="2377440" cy="1005840"/>
          </a:xfrm>
          <a:prstGeom prst="roundRect">
            <a:avLst>
              <a:gd name="adj" fmla="val 9091"/>
            </a:avLst>
          </a:prstGeom>
          <a:solidFill>
            <a:srgbClr val="F7FAFD"/>
          </a:solidFill>
          <a:ln w="12700">
            <a:solidFill>
              <a:srgbClr val="D3E3F3"/>
            </a:solidFill>
            <a:prstDash val="solid"/>
          </a:ln>
        </p:spPr>
        <p:txBody>
          <a:bodyPr/>
          <a:p/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680" y="1444752"/>
            <a:ext cx="320040" cy="32004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806440" y="1417320"/>
            <a:ext cx="1874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30A18"/>
                </a:solidFill>
              </a:rPr>
              <a:t>Knowledge files</a:t>
            </a:r>
            <a:endParaRPr lang="en-US" sz="1200" dirty="0"/>
          </a:p>
        </p:txBody>
      </p:sp>
      <p:sp>
        <p:nvSpPr>
          <p:cNvPr id="14" name="Text 9"/>
          <p:cNvSpPr/>
          <p:nvPr/>
        </p:nvSpPr>
        <p:spPr>
          <a:xfrm>
            <a:off x="5440680" y="1783080"/>
            <a:ext cx="2103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30A18"/>
                </a:solidFill>
              </a:rPr>
              <a:t>Upload documents to enrich responses</a:t>
            </a:r>
            <a:endParaRPr lang="en-US" sz="800" dirty="0"/>
          </a:p>
        </p:txBody>
      </p:sp>
      <p:sp>
        <p:nvSpPr>
          <p:cNvPr id="15" name="Text 10"/>
          <p:cNvSpPr/>
          <p:nvPr/>
        </p:nvSpPr>
        <p:spPr>
          <a:xfrm>
            <a:off x="274320" y="2743200"/>
            <a:ext cx="859536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Tailor to specific domains or contexts where the base model falls short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 &amp; iterate in the GPT builder – name, description, instructions, upload files; preview &amp; refine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 capabilities such as web browsing, image generation &amp; code interpreter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Avoid uploading sensitive information; knowledge files are downloadable by users</a:t>
            </a:r>
            <a:endParaRPr lang="en-US" sz="1200" dirty="0"/>
          </a:p>
        </p:txBody>
      </p:sp>
      <p:sp>
        <p:nvSpPr>
          <p:cNvPr id="16" name="Text 11"/>
          <p:cNvSpPr/>
          <p:nvPr/>
        </p:nvSpPr>
        <p:spPr>
          <a:xfrm>
            <a:off x="457200" y="47777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4"/>
              </a:rPr>
              <a:t>[15]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5"/>
              </a:rPr>
              <a:t>[16]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6"/>
              </a:rPr>
              <a:t>[17]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7"/>
              </a:rPr>
              <a:t>[18]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8"/>
              </a:rPr>
              <a:t>[19]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9"/>
              </a:rPr>
              <a:t>[20]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Comparative Overview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274320" y="914400"/>
            <a:ext cx="85953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30A18"/>
                </a:solidFill>
              </a:rPr>
              <a:t>What's shared across these tools?
</a:t>
            </a:r>
            <a:pPr indent="0" marL="0">
              <a:buNone/>
            </a:pPr>
            <a:r>
              <a:rPr lang="en-US" sz="1200" dirty="0">
                <a:solidFill>
                  <a:srgbClr val="030A18"/>
                </a:solidFill>
              </a:rPr>
              <a:t>All tools allow you to provide context and custom instructions, and most let you upload knowledge files. However, they differ in collaboration, scope, and who can access them.</a:t>
            </a:r>
            <a:endParaRPr lang="en-US" sz="1600" dirty="0"/>
          </a:p>
        </p:txBody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74320" y="2103120"/>
          <a:ext cx="8595360" cy="914400"/>
        </p:xfrm>
        <a:graphic>
          <a:graphicData uri="http://schemas.openxmlformats.org/drawingml/2006/table">
            <a:tbl>
              <a:tblPr/>
              <a:tblGrid>
                <a:gridCol w="4297680"/>
                <a:gridCol w="4297680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030A18"/>
                          </a:solidFill>
                        </a:rPr>
                        <a:t>Feature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7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030A18"/>
                          </a:solidFill>
                        </a:rPr>
                        <a:t>Tools with feature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Organize chats/projects &amp; files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Claude Projects, ChatGPT Projects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Custom instructions per workspace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All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Upload knowledge files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All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Large context window (200K tokens)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Claude Projects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Team collaboration &amp; sharing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Claude Projects, ChatGPT Projects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Paid subscription required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All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Build shareable custom chatbots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Gemini Gems, Custom GPTs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D"/>
                    </a:solidFill>
                  </a:tcPr>
                </a:tc>
              </a:tr>
            </a:tbl>
          </a:graphicData>
        </a:graphic>
      </p:graphicFrame>
      <p:sp>
        <p:nvSpPr>
          <p:cNvPr id="5" name="Text 2"/>
          <p:cNvSpPr/>
          <p:nvPr/>
        </p:nvSpPr>
        <p:spPr>
          <a:xfrm>
            <a:off x="457200" y="47777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1"/>
              </a:rPr>
              <a:t>[21]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2"/>
              </a:rPr>
              <a:t>[22]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3"/>
              </a:rPr>
              <a:t>[23]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4"/>
              </a:rPr>
              <a:t>[24]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Use Cases &amp; Recommendations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274320" y="1188720"/>
            <a:ext cx="4297680" cy="1828800"/>
          </a:xfrm>
          <a:prstGeom prst="roundRect">
            <a:avLst>
              <a:gd name="adj" fmla="val 4000"/>
            </a:avLst>
          </a:prstGeom>
          <a:solidFill>
            <a:srgbClr val="F7FAFD"/>
          </a:solidFill>
          <a:ln w="12700">
            <a:solidFill>
              <a:srgbClr val="D3E3F3"/>
            </a:solidFill>
            <a:prstDash val="solid"/>
          </a:ln>
        </p:spPr>
        <p:txBody>
          <a:bodyPr/>
          <a:p/>
        </p:txBody>
      </p:sp>
      <p:sp>
        <p:nvSpPr>
          <p:cNvPr id="4" name="Text 2"/>
          <p:cNvSpPr/>
          <p:nvPr/>
        </p:nvSpPr>
        <p:spPr>
          <a:xfrm>
            <a:off x="457200" y="1325880"/>
            <a:ext cx="3931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30A18"/>
                </a:solidFill>
              </a:rPr>
              <a:t>Claude Projects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457200" y="1645920"/>
            <a:ext cx="39319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Deep knowledge tasks (e.g., long documents, code reviews, legal analysis)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Team collaboration with shared chats &amp; documents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Projects requiring large context windows &amp; strong privacy controls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4572000" y="1188720"/>
            <a:ext cx="4297680" cy="1828800"/>
          </a:xfrm>
          <a:prstGeom prst="roundRect">
            <a:avLst>
              <a:gd name="adj" fmla="val 4000"/>
            </a:avLst>
          </a:prstGeom>
          <a:solidFill>
            <a:srgbClr val="F7FAFD"/>
          </a:solidFill>
          <a:ln w="12700">
            <a:solidFill>
              <a:srgbClr val="D3E3F3"/>
            </a:solidFill>
            <a:prstDash val="solid"/>
          </a:ln>
        </p:spPr>
        <p:txBody>
          <a:bodyPr/>
          <a:p/>
        </p:txBody>
      </p:sp>
      <p:sp>
        <p:nvSpPr>
          <p:cNvPr id="7" name="Text 5"/>
          <p:cNvSpPr/>
          <p:nvPr/>
        </p:nvSpPr>
        <p:spPr>
          <a:xfrm>
            <a:off x="4754880" y="1325880"/>
            <a:ext cx="3931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30A18"/>
                </a:solidFill>
              </a:rPr>
              <a:t>Gemini Gems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4754880" y="1645920"/>
            <a:ext cx="39319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Personal or departmental workflows in Google’s ecosystem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Reusable assistants for marketing research, coding or support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Rapidly deploy specialized chatbots without code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274320" y="3017520"/>
            <a:ext cx="4297680" cy="1828800"/>
          </a:xfrm>
          <a:prstGeom prst="roundRect">
            <a:avLst>
              <a:gd name="adj" fmla="val 4000"/>
            </a:avLst>
          </a:prstGeom>
          <a:solidFill>
            <a:srgbClr val="F7FAFD"/>
          </a:solidFill>
          <a:ln w="12700">
            <a:solidFill>
              <a:srgbClr val="D3E3F3"/>
            </a:solidFill>
            <a:prstDash val="solid"/>
          </a:ln>
        </p:spPr>
        <p:txBody>
          <a:bodyPr/>
          <a:p/>
        </p:txBody>
      </p:sp>
      <p:sp>
        <p:nvSpPr>
          <p:cNvPr id="10" name="Text 8"/>
          <p:cNvSpPr/>
          <p:nvPr/>
        </p:nvSpPr>
        <p:spPr>
          <a:xfrm>
            <a:off x="457200" y="3154680"/>
            <a:ext cx="3931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30A18"/>
                </a:solidFill>
              </a:rPr>
              <a:t>ChatGPT Projects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57200" y="3474720"/>
            <a:ext cx="39319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Organizing multiple chats &amp; files around complex tasks like writing, research or coding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Using multi‑modal tools (Canvas, voice, search) in one workspace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Professionals juggling several concurrent projects who need context persistence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572000" y="3017520"/>
            <a:ext cx="4297680" cy="1828800"/>
          </a:xfrm>
          <a:prstGeom prst="roundRect">
            <a:avLst>
              <a:gd name="adj" fmla="val 4000"/>
            </a:avLst>
          </a:prstGeom>
          <a:solidFill>
            <a:srgbClr val="F7FAFD"/>
          </a:solidFill>
          <a:ln w="12700">
            <a:solidFill>
              <a:srgbClr val="D3E3F3"/>
            </a:solidFill>
            <a:prstDash val="solid"/>
          </a:ln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4754880" y="3154680"/>
            <a:ext cx="3931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30A18"/>
                </a:solidFill>
              </a:rPr>
              <a:t>Custom GPTs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754880" y="3474720"/>
            <a:ext cx="39319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Domain‑specific assistants for education, customer support or internal knowledge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Sharing specialized bots across a team or community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Tasks requiring custom capabilities like browsing, image generation or code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57200" y="47777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1"/>
              </a:rPr>
              <a:t>[25]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2"/>
              </a:rPr>
              <a:t>[26]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3"/>
              </a:rPr>
              <a:t>[27]</a:t>
            </a:r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</a:rPr>
              <a:t>   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hlinkClick r:id="rId4"/>
              </a:rPr>
              <a:t>[28]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2025-08-12T13:36:42Z</dcterms:created>
  <dcterms:modified xsi:type="dcterms:W3CDTF">2025-08-12T13:36:42Z</dcterms:modified>
</cp:coreProperties>
</file>